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pandas.pydata.org" TargetMode="External"/><Relationship Id="rId3" Type="http://schemas.openxmlformats.org/officeDocument/2006/relationships/hyperlink" Target="https://numpy.org" TargetMode="External"/><Relationship Id="rId4" Type="http://schemas.openxmlformats.org/officeDocument/2006/relationships/hyperlink" Target="https://matplotlib.org" TargetMode="External"/><Relationship Id="rId5" Type="http://schemas.openxmlformats.org/officeDocument/2006/relationships/hyperlink" Target="https://seaborn.pydata.org" TargetMode="External"/><Relationship Id="rId1" Type="http://schemas.openxmlformats.org/officeDocument/2006/relationships/image" Target="../media/image-10-1.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Customer Churn Prediction Using Python and Data Visualization</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A project proposal by Utkarsh (AF04991819), Batch ANP-D2868, Course DAVIS-1.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5608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Bibliography</a:t>
            </a:r>
            <a:endParaRPr lang="en-US" sz="4450" dirty="0"/>
          </a:p>
        </p:txBody>
      </p:sp>
      <p:sp>
        <p:nvSpPr>
          <p:cNvPr id="4" name="Text 1"/>
          <p:cNvSpPr/>
          <p:nvPr/>
        </p:nvSpPr>
        <p:spPr>
          <a:xfrm>
            <a:off x="793790" y="210502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Wes McKinney, </a:t>
            </a:r>
            <a:pPr algn="l" indent="0" marL="0">
              <a:lnSpc>
                <a:spcPts val="2850"/>
              </a:lnSpc>
              <a:buNone/>
            </a:pPr>
            <a:r>
              <a:rPr lang="en-US" sz="1750" i="1" dirty="0">
                <a:solidFill>
                  <a:srgbClr val="D6D9D7"/>
                </a:solidFill>
                <a:latin typeface="Inter" pitchFamily="34" charset="0"/>
                <a:ea typeface="Inter" pitchFamily="34" charset="-122"/>
                <a:cs typeface="Inter" pitchFamily="34" charset="-120"/>
              </a:rPr>
              <a:t>Python for Data Analysis</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O'Reilly Media, 2018.</a:t>
            </a:r>
            <a:endParaRPr lang="en-US" sz="1750" dirty="0"/>
          </a:p>
        </p:txBody>
      </p:sp>
      <p:sp>
        <p:nvSpPr>
          <p:cNvPr id="5" name="Text 2"/>
          <p:cNvSpPr/>
          <p:nvPr/>
        </p:nvSpPr>
        <p:spPr>
          <a:xfrm>
            <a:off x="793790" y="2547223"/>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Jake VanderPlas, </a:t>
            </a:r>
            <a:pPr algn="l" indent="0" marL="0">
              <a:lnSpc>
                <a:spcPts val="2850"/>
              </a:lnSpc>
              <a:buNone/>
            </a:pPr>
            <a:r>
              <a:rPr lang="en-US" sz="1750" i="1" dirty="0">
                <a:solidFill>
                  <a:srgbClr val="D6D9D7"/>
                </a:solidFill>
                <a:latin typeface="Inter" pitchFamily="34" charset="0"/>
                <a:ea typeface="Inter" pitchFamily="34" charset="-122"/>
                <a:cs typeface="Inter" pitchFamily="34" charset="-120"/>
              </a:rPr>
              <a:t>Python Data Science Handbook</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O'Reilly Media, 2016.</a:t>
            </a:r>
            <a:endParaRPr lang="en-US" sz="1750" dirty="0"/>
          </a:p>
        </p:txBody>
      </p:sp>
      <p:sp>
        <p:nvSpPr>
          <p:cNvPr id="6" name="Text 3"/>
          <p:cNvSpPr/>
          <p:nvPr/>
        </p:nvSpPr>
        <p:spPr>
          <a:xfrm>
            <a:off x="793790" y="335232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Pandas Documentation – </a:t>
            </a:r>
            <a:pPr algn="l" indent="0" marL="0">
              <a:lnSpc>
                <a:spcPts val="2850"/>
              </a:lnSpc>
              <a:buNone/>
            </a:pPr>
            <a:r>
              <a:rPr lang="en-US" sz="1750" u="sng" dirty="0">
                <a:solidFill>
                  <a:srgbClr val="AC9EF5"/>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https://pandas.pydata.org</a:t>
            </a:r>
            <a:endParaRPr lang="en-US" sz="1750" dirty="0"/>
          </a:p>
        </p:txBody>
      </p:sp>
      <p:sp>
        <p:nvSpPr>
          <p:cNvPr id="7" name="Text 4"/>
          <p:cNvSpPr/>
          <p:nvPr/>
        </p:nvSpPr>
        <p:spPr>
          <a:xfrm>
            <a:off x="793790" y="379452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NumPy Documentation – </a:t>
            </a:r>
            <a:pPr algn="l" indent="0" marL="0">
              <a:lnSpc>
                <a:spcPts val="2850"/>
              </a:lnSpc>
              <a:buNone/>
            </a:pPr>
            <a:r>
              <a:rPr lang="en-US" sz="1750" u="sng" dirty="0">
                <a:solidFill>
                  <a:srgbClr val="AC9EF5"/>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https://numpy.org</a:t>
            </a:r>
            <a:endParaRPr lang="en-US" sz="1750" dirty="0"/>
          </a:p>
        </p:txBody>
      </p:sp>
      <p:sp>
        <p:nvSpPr>
          <p:cNvPr id="8" name="Text 5"/>
          <p:cNvSpPr/>
          <p:nvPr/>
        </p:nvSpPr>
        <p:spPr>
          <a:xfrm>
            <a:off x="793790" y="423672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Matplotlib Documentation – </a:t>
            </a:r>
            <a:pPr algn="l" indent="0" marL="0">
              <a:lnSpc>
                <a:spcPts val="2850"/>
              </a:lnSpc>
              <a:buNone/>
            </a:pPr>
            <a:r>
              <a:rPr lang="en-US" sz="1750" u="sng" dirty="0">
                <a:solidFill>
                  <a:srgbClr val="AC9EF5"/>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https://matplotlib.org</a:t>
            </a:r>
            <a:endParaRPr lang="en-US" sz="1750" dirty="0"/>
          </a:p>
        </p:txBody>
      </p:sp>
      <p:sp>
        <p:nvSpPr>
          <p:cNvPr id="9" name="Text 6"/>
          <p:cNvSpPr/>
          <p:nvPr/>
        </p:nvSpPr>
        <p:spPr>
          <a:xfrm>
            <a:off x="793790" y="467891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Seaborn Documentation – </a:t>
            </a:r>
            <a:pPr algn="l" indent="0" marL="0">
              <a:lnSpc>
                <a:spcPts val="2850"/>
              </a:lnSpc>
              <a:buNone/>
            </a:pPr>
            <a:r>
              <a:rPr lang="en-US" sz="1750" u="sng" dirty="0">
                <a:solidFill>
                  <a:srgbClr val="AC9EF5"/>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https://seaborn.pydata.org</a:t>
            </a:r>
            <a:endParaRPr lang="en-US" sz="1750" dirty="0"/>
          </a:p>
        </p:txBody>
      </p:sp>
      <p:sp>
        <p:nvSpPr>
          <p:cNvPr id="10" name="Text 7"/>
          <p:cNvSpPr/>
          <p:nvPr/>
        </p:nvSpPr>
        <p:spPr>
          <a:xfrm>
            <a:off x="793790" y="512111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IBM Sample Data: Telco Customer Churn Dataset.</a:t>
            </a:r>
            <a:endParaRPr lang="en-US" sz="1750" dirty="0"/>
          </a:p>
        </p:txBody>
      </p:sp>
      <p:sp>
        <p:nvSpPr>
          <p:cNvPr id="11" name="Text 8"/>
          <p:cNvSpPr/>
          <p:nvPr/>
        </p:nvSpPr>
        <p:spPr>
          <a:xfrm>
            <a:off x="793790" y="556331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TutorialsPoint – Python Data Science and Visualization Resources.</a:t>
            </a:r>
            <a:endParaRPr lang="en-US" sz="1750" dirty="0"/>
          </a:p>
        </p:txBody>
      </p:sp>
      <p:sp>
        <p:nvSpPr>
          <p:cNvPr id="12" name="Text 9"/>
          <p:cNvSpPr/>
          <p:nvPr/>
        </p:nvSpPr>
        <p:spPr>
          <a:xfrm>
            <a:off x="793790" y="600551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GeeksforGeeks – Python Data Analysis &amp; Visualization Articles.</a:t>
            </a:r>
            <a:endParaRPr lang="en-US" sz="1750" dirty="0"/>
          </a:p>
        </p:txBody>
      </p:sp>
      <p:sp>
        <p:nvSpPr>
          <p:cNvPr id="13" name="Text 10"/>
          <p:cNvSpPr/>
          <p:nvPr/>
        </p:nvSpPr>
        <p:spPr>
          <a:xfrm>
            <a:off x="793790" y="6447711"/>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Kaggle – Customer Churn Datasets and Data Exploration Notebooks.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Introduction to Customer Churn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Customer churn occurs when clients stop using a company's services. Retaining existing customers is more cost-effective than acquiring new ones, making churn analysis vital for industries like telecom, banking, and subscription services.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Project Overview: Churn Analysis &amp; Visualization</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This project, "Customer Churn Analysis and Visualization Using Python," explores customer data to identify trends and visualize factors contributing to churn. It uses Python libraries like Pandas, NumPy, Matplotlib, and Seaborn for data cleaning, preprocessing, and detailed visual exploration.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Key Objectives</a:t>
            </a:r>
            <a:endParaRPr lang="en-US" sz="4450" dirty="0"/>
          </a:p>
        </p:txBody>
      </p:sp>
      <p:sp>
        <p:nvSpPr>
          <p:cNvPr id="3" name="Shape 1"/>
          <p:cNvSpPr/>
          <p:nvPr/>
        </p:nvSpPr>
        <p:spPr>
          <a:xfrm>
            <a:off x="793790" y="2542103"/>
            <a:ext cx="4196358" cy="2403396"/>
          </a:xfrm>
          <a:prstGeom prst="roundRect">
            <a:avLst>
              <a:gd name="adj" fmla="val 6087"/>
            </a:avLst>
          </a:prstGeom>
          <a:solidFill>
            <a:srgbClr val="2D3133"/>
          </a:solidFill>
          <a:ln/>
        </p:spPr>
      </p:sp>
      <p:sp>
        <p:nvSpPr>
          <p:cNvPr id="4" name="Shape 2"/>
          <p:cNvSpPr/>
          <p:nvPr/>
        </p:nvSpPr>
        <p:spPr>
          <a:xfrm>
            <a:off x="793790" y="2511623"/>
            <a:ext cx="4196358" cy="121920"/>
          </a:xfrm>
          <a:prstGeom prst="roundRect">
            <a:avLst>
              <a:gd name="adj" fmla="val 27907"/>
            </a:avLst>
          </a:prstGeom>
          <a:solidFill>
            <a:srgbClr val="AC9EF5"/>
          </a:solidFill>
          <a:ln/>
        </p:spPr>
      </p:sp>
      <p:sp>
        <p:nvSpPr>
          <p:cNvPr id="5" name="Shape 3"/>
          <p:cNvSpPr/>
          <p:nvPr/>
        </p:nvSpPr>
        <p:spPr>
          <a:xfrm>
            <a:off x="2551688" y="2201942"/>
            <a:ext cx="680442" cy="680442"/>
          </a:xfrm>
          <a:prstGeom prst="roundRect">
            <a:avLst>
              <a:gd name="adj" fmla="val 134383"/>
            </a:avLst>
          </a:prstGeom>
          <a:solidFill>
            <a:srgbClr val="AC9EF5"/>
          </a:solidFill>
          <a:ln/>
        </p:spPr>
      </p:sp>
      <p:sp>
        <p:nvSpPr>
          <p:cNvPr id="6" name="Text 4"/>
          <p:cNvSpPr/>
          <p:nvPr/>
        </p:nvSpPr>
        <p:spPr>
          <a:xfrm>
            <a:off x="2755761"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1</a:t>
            </a:r>
            <a:endParaRPr lang="en-US" sz="2100" dirty="0"/>
          </a:p>
        </p:txBody>
      </p:sp>
      <p:sp>
        <p:nvSpPr>
          <p:cNvPr id="7" name="Text 5"/>
          <p:cNvSpPr/>
          <p:nvPr/>
        </p:nvSpPr>
        <p:spPr>
          <a:xfrm>
            <a:off x="1051084"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Analyze Data</a:t>
            </a:r>
            <a:endParaRPr lang="en-US" sz="2200" dirty="0"/>
          </a:p>
        </p:txBody>
      </p:sp>
      <p:sp>
        <p:nvSpPr>
          <p:cNvPr id="8" name="Text 6"/>
          <p:cNvSpPr/>
          <p:nvPr/>
        </p:nvSpPr>
        <p:spPr>
          <a:xfrm>
            <a:off x="1051084"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Understand customer retention and churn patterns.</a:t>
            </a:r>
            <a:endParaRPr lang="en-US" sz="1750" dirty="0"/>
          </a:p>
        </p:txBody>
      </p:sp>
      <p:sp>
        <p:nvSpPr>
          <p:cNvPr id="9" name="Shape 7"/>
          <p:cNvSpPr/>
          <p:nvPr/>
        </p:nvSpPr>
        <p:spPr>
          <a:xfrm>
            <a:off x="5216962" y="2542103"/>
            <a:ext cx="4196358" cy="2403396"/>
          </a:xfrm>
          <a:prstGeom prst="roundRect">
            <a:avLst>
              <a:gd name="adj" fmla="val 6087"/>
            </a:avLst>
          </a:prstGeom>
          <a:solidFill>
            <a:srgbClr val="2D3133"/>
          </a:solidFill>
          <a:ln/>
        </p:spPr>
      </p:sp>
      <p:sp>
        <p:nvSpPr>
          <p:cNvPr id="10" name="Shape 8"/>
          <p:cNvSpPr/>
          <p:nvPr/>
        </p:nvSpPr>
        <p:spPr>
          <a:xfrm>
            <a:off x="5216962" y="2511623"/>
            <a:ext cx="4196358" cy="121920"/>
          </a:xfrm>
          <a:prstGeom prst="roundRect">
            <a:avLst>
              <a:gd name="adj" fmla="val 27907"/>
            </a:avLst>
          </a:prstGeom>
          <a:solidFill>
            <a:srgbClr val="AC9EF5"/>
          </a:solidFill>
          <a:ln/>
        </p:spPr>
      </p:sp>
      <p:sp>
        <p:nvSpPr>
          <p:cNvPr id="11" name="Shape 9"/>
          <p:cNvSpPr/>
          <p:nvPr/>
        </p:nvSpPr>
        <p:spPr>
          <a:xfrm>
            <a:off x="6974860" y="2201942"/>
            <a:ext cx="680442" cy="680442"/>
          </a:xfrm>
          <a:prstGeom prst="roundRect">
            <a:avLst>
              <a:gd name="adj" fmla="val 134383"/>
            </a:avLst>
          </a:prstGeom>
          <a:solidFill>
            <a:srgbClr val="AC9EF5"/>
          </a:solidFill>
          <a:ln/>
        </p:spPr>
      </p:sp>
      <p:sp>
        <p:nvSpPr>
          <p:cNvPr id="12" name="Text 10"/>
          <p:cNvSpPr/>
          <p:nvPr/>
        </p:nvSpPr>
        <p:spPr>
          <a:xfrm>
            <a:off x="7178933"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2</a:t>
            </a:r>
            <a:endParaRPr lang="en-US" sz="2100" dirty="0"/>
          </a:p>
        </p:txBody>
      </p:sp>
      <p:sp>
        <p:nvSpPr>
          <p:cNvPr id="13" name="Text 11"/>
          <p:cNvSpPr/>
          <p:nvPr/>
        </p:nvSpPr>
        <p:spPr>
          <a:xfrm>
            <a:off x="5474256"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Identify Factors</a:t>
            </a:r>
            <a:endParaRPr lang="en-US" sz="2200" dirty="0"/>
          </a:p>
        </p:txBody>
      </p:sp>
      <p:sp>
        <p:nvSpPr>
          <p:cNvPr id="14" name="Text 12"/>
          <p:cNvSpPr/>
          <p:nvPr/>
        </p:nvSpPr>
        <p:spPr>
          <a:xfrm>
            <a:off x="5474256" y="3599497"/>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Pinpoint influences like contract type, service usage, and demographics.</a:t>
            </a:r>
            <a:endParaRPr lang="en-US" sz="1750" dirty="0"/>
          </a:p>
        </p:txBody>
      </p:sp>
      <p:sp>
        <p:nvSpPr>
          <p:cNvPr id="15" name="Shape 13"/>
          <p:cNvSpPr/>
          <p:nvPr/>
        </p:nvSpPr>
        <p:spPr>
          <a:xfrm>
            <a:off x="9640133" y="2542103"/>
            <a:ext cx="4196358" cy="2403396"/>
          </a:xfrm>
          <a:prstGeom prst="roundRect">
            <a:avLst>
              <a:gd name="adj" fmla="val 6087"/>
            </a:avLst>
          </a:prstGeom>
          <a:solidFill>
            <a:srgbClr val="2D3133"/>
          </a:solidFill>
          <a:ln/>
        </p:spPr>
      </p:sp>
      <p:sp>
        <p:nvSpPr>
          <p:cNvPr id="16" name="Shape 14"/>
          <p:cNvSpPr/>
          <p:nvPr/>
        </p:nvSpPr>
        <p:spPr>
          <a:xfrm>
            <a:off x="9640133" y="2511623"/>
            <a:ext cx="4196358" cy="121920"/>
          </a:xfrm>
          <a:prstGeom prst="roundRect">
            <a:avLst>
              <a:gd name="adj" fmla="val 27907"/>
            </a:avLst>
          </a:prstGeom>
          <a:solidFill>
            <a:srgbClr val="AC9EF5"/>
          </a:solidFill>
          <a:ln/>
        </p:spPr>
      </p:sp>
      <p:sp>
        <p:nvSpPr>
          <p:cNvPr id="17" name="Shape 15"/>
          <p:cNvSpPr/>
          <p:nvPr/>
        </p:nvSpPr>
        <p:spPr>
          <a:xfrm>
            <a:off x="11398032" y="2201942"/>
            <a:ext cx="680442" cy="680442"/>
          </a:xfrm>
          <a:prstGeom prst="roundRect">
            <a:avLst>
              <a:gd name="adj" fmla="val 134383"/>
            </a:avLst>
          </a:prstGeom>
          <a:solidFill>
            <a:srgbClr val="AC9EF5"/>
          </a:solidFill>
          <a:ln/>
        </p:spPr>
      </p:sp>
      <p:sp>
        <p:nvSpPr>
          <p:cNvPr id="18" name="Text 16"/>
          <p:cNvSpPr/>
          <p:nvPr/>
        </p:nvSpPr>
        <p:spPr>
          <a:xfrm>
            <a:off x="11602105"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3</a:t>
            </a:r>
            <a:endParaRPr lang="en-US" sz="2100" dirty="0"/>
          </a:p>
        </p:txBody>
      </p:sp>
      <p:sp>
        <p:nvSpPr>
          <p:cNvPr id="19" name="Text 17"/>
          <p:cNvSpPr/>
          <p:nvPr/>
        </p:nvSpPr>
        <p:spPr>
          <a:xfrm>
            <a:off x="9897427"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Perform EDA</a:t>
            </a:r>
            <a:endParaRPr lang="en-US" sz="2200" dirty="0"/>
          </a:p>
        </p:txBody>
      </p:sp>
      <p:sp>
        <p:nvSpPr>
          <p:cNvPr id="20" name="Text 18"/>
          <p:cNvSpPr/>
          <p:nvPr/>
        </p:nvSpPr>
        <p:spPr>
          <a:xfrm>
            <a:off x="9897427"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Detailed exploratory data analysis using Python libraries.</a:t>
            </a:r>
            <a:endParaRPr lang="en-US" sz="1750" dirty="0"/>
          </a:p>
        </p:txBody>
      </p:sp>
      <p:sp>
        <p:nvSpPr>
          <p:cNvPr id="21" name="Shape 19"/>
          <p:cNvSpPr/>
          <p:nvPr/>
        </p:nvSpPr>
        <p:spPr>
          <a:xfrm>
            <a:off x="793790" y="5512475"/>
            <a:ext cx="6407944" cy="1677591"/>
          </a:xfrm>
          <a:prstGeom prst="roundRect">
            <a:avLst>
              <a:gd name="adj" fmla="val 8721"/>
            </a:avLst>
          </a:prstGeom>
          <a:solidFill>
            <a:srgbClr val="2D3133"/>
          </a:solidFill>
          <a:ln/>
        </p:spPr>
      </p:sp>
      <p:sp>
        <p:nvSpPr>
          <p:cNvPr id="22" name="Shape 20"/>
          <p:cNvSpPr/>
          <p:nvPr/>
        </p:nvSpPr>
        <p:spPr>
          <a:xfrm>
            <a:off x="793790" y="5481995"/>
            <a:ext cx="6407944" cy="121920"/>
          </a:xfrm>
          <a:prstGeom prst="roundRect">
            <a:avLst>
              <a:gd name="adj" fmla="val 27907"/>
            </a:avLst>
          </a:prstGeom>
          <a:solidFill>
            <a:srgbClr val="AC9EF5"/>
          </a:solidFill>
          <a:ln/>
        </p:spPr>
      </p:sp>
      <p:sp>
        <p:nvSpPr>
          <p:cNvPr id="23" name="Shape 21"/>
          <p:cNvSpPr/>
          <p:nvPr/>
        </p:nvSpPr>
        <p:spPr>
          <a:xfrm>
            <a:off x="3657540" y="5172313"/>
            <a:ext cx="680442" cy="680442"/>
          </a:xfrm>
          <a:prstGeom prst="roundRect">
            <a:avLst>
              <a:gd name="adj" fmla="val 134383"/>
            </a:avLst>
          </a:prstGeom>
          <a:solidFill>
            <a:srgbClr val="AC9EF5"/>
          </a:solidFill>
          <a:ln/>
        </p:spPr>
      </p:sp>
      <p:sp>
        <p:nvSpPr>
          <p:cNvPr id="24" name="Text 22"/>
          <p:cNvSpPr/>
          <p:nvPr/>
        </p:nvSpPr>
        <p:spPr>
          <a:xfrm>
            <a:off x="3861614" y="534245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4</a:t>
            </a:r>
            <a:endParaRPr lang="en-US" sz="2100" dirty="0"/>
          </a:p>
        </p:txBody>
      </p:sp>
      <p:sp>
        <p:nvSpPr>
          <p:cNvPr id="25" name="Text 23"/>
          <p:cNvSpPr/>
          <p:nvPr/>
        </p:nvSpPr>
        <p:spPr>
          <a:xfrm>
            <a:off x="1051084" y="60794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Generate Visuals</a:t>
            </a:r>
            <a:endParaRPr lang="en-US" sz="2200" dirty="0"/>
          </a:p>
        </p:txBody>
      </p:sp>
      <p:sp>
        <p:nvSpPr>
          <p:cNvPr id="26" name="Text 24"/>
          <p:cNvSpPr/>
          <p:nvPr/>
        </p:nvSpPr>
        <p:spPr>
          <a:xfrm>
            <a:off x="1051084" y="656986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Create clear charts and maps for relationships.</a:t>
            </a:r>
            <a:endParaRPr lang="en-US" sz="1750" dirty="0"/>
          </a:p>
        </p:txBody>
      </p:sp>
      <p:sp>
        <p:nvSpPr>
          <p:cNvPr id="27" name="Shape 25"/>
          <p:cNvSpPr/>
          <p:nvPr/>
        </p:nvSpPr>
        <p:spPr>
          <a:xfrm>
            <a:off x="7428548" y="5512475"/>
            <a:ext cx="6407944" cy="1677591"/>
          </a:xfrm>
          <a:prstGeom prst="roundRect">
            <a:avLst>
              <a:gd name="adj" fmla="val 8721"/>
            </a:avLst>
          </a:prstGeom>
          <a:solidFill>
            <a:srgbClr val="2D3133"/>
          </a:solidFill>
          <a:ln/>
        </p:spPr>
      </p:sp>
      <p:sp>
        <p:nvSpPr>
          <p:cNvPr id="28" name="Shape 26"/>
          <p:cNvSpPr/>
          <p:nvPr/>
        </p:nvSpPr>
        <p:spPr>
          <a:xfrm>
            <a:off x="7428548" y="5481995"/>
            <a:ext cx="6407944" cy="121920"/>
          </a:xfrm>
          <a:prstGeom prst="roundRect">
            <a:avLst>
              <a:gd name="adj" fmla="val 27907"/>
            </a:avLst>
          </a:prstGeom>
          <a:solidFill>
            <a:srgbClr val="AC9EF5"/>
          </a:solidFill>
          <a:ln/>
        </p:spPr>
      </p:sp>
      <p:sp>
        <p:nvSpPr>
          <p:cNvPr id="29" name="Shape 27"/>
          <p:cNvSpPr/>
          <p:nvPr/>
        </p:nvSpPr>
        <p:spPr>
          <a:xfrm>
            <a:off x="10292298" y="5172313"/>
            <a:ext cx="680442" cy="680442"/>
          </a:xfrm>
          <a:prstGeom prst="roundRect">
            <a:avLst>
              <a:gd name="adj" fmla="val 134383"/>
            </a:avLst>
          </a:prstGeom>
          <a:solidFill>
            <a:srgbClr val="AC9EF5"/>
          </a:solidFill>
          <a:ln/>
        </p:spPr>
      </p:sp>
      <p:sp>
        <p:nvSpPr>
          <p:cNvPr id="30" name="Text 28"/>
          <p:cNvSpPr/>
          <p:nvPr/>
        </p:nvSpPr>
        <p:spPr>
          <a:xfrm>
            <a:off x="10496371" y="534245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5</a:t>
            </a:r>
            <a:endParaRPr lang="en-US" sz="2100" dirty="0"/>
          </a:p>
        </p:txBody>
      </p:sp>
      <p:sp>
        <p:nvSpPr>
          <p:cNvPr id="31" name="Text 29"/>
          <p:cNvSpPr/>
          <p:nvPr/>
        </p:nvSpPr>
        <p:spPr>
          <a:xfrm>
            <a:off x="7685842" y="60794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Support Decisions</a:t>
            </a:r>
            <a:endParaRPr lang="en-US" sz="2200" dirty="0"/>
          </a:p>
        </p:txBody>
      </p:sp>
      <p:sp>
        <p:nvSpPr>
          <p:cNvPr id="32" name="Text 30"/>
          <p:cNvSpPr/>
          <p:nvPr/>
        </p:nvSpPr>
        <p:spPr>
          <a:xfrm>
            <a:off x="7685842" y="656986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Provide actionable insights for retention strategies.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12445127"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Project Category: Data Analysis &amp; Visualization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This project focuses on Exploratory Data Analysis (EDA) and Data Visualization using Python. It involves collecting, cleaning, processing, analyzing, and visually interpreting customer churn data to extract meaningful business insights, without machine learning or predictive modeling.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8205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Analysis: Problem &amp; Requirements</a:t>
            </a:r>
            <a:endParaRPr lang="en-US" sz="4450" dirty="0"/>
          </a:p>
        </p:txBody>
      </p:sp>
      <p:sp>
        <p:nvSpPr>
          <p:cNvPr id="4" name="Text 1"/>
          <p:cNvSpPr/>
          <p:nvPr/>
        </p:nvSpPr>
        <p:spPr>
          <a:xfrm>
            <a:off x="793790" y="31665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Problem Definition</a:t>
            </a:r>
            <a:endParaRPr lang="en-US" sz="2200" dirty="0"/>
          </a:p>
        </p:txBody>
      </p:sp>
      <p:sp>
        <p:nvSpPr>
          <p:cNvPr id="5" name="Text 2"/>
          <p:cNvSpPr/>
          <p:nvPr/>
        </p:nvSpPr>
        <p:spPr>
          <a:xfrm>
            <a:off x="793790" y="3747730"/>
            <a:ext cx="3501509" cy="2903220"/>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Identify characteristics and attributes that differentiate churned from retained customers, and how demographics, service, and billing impact retention. Focus on insight generation through visualization.</a:t>
            </a:r>
            <a:endParaRPr lang="en-US" sz="1750" dirty="0"/>
          </a:p>
        </p:txBody>
      </p:sp>
      <p:sp>
        <p:nvSpPr>
          <p:cNvPr id="6" name="Text 3"/>
          <p:cNvSpPr/>
          <p:nvPr/>
        </p:nvSpPr>
        <p:spPr>
          <a:xfrm>
            <a:off x="4856321" y="3166586"/>
            <a:ext cx="3327083" cy="354330"/>
          </a:xfrm>
          <a:prstGeom prst="rect">
            <a:avLst/>
          </a:prstGeom>
          <a:noFill/>
          <a:ln/>
        </p:spPr>
        <p:txBody>
          <a:bodyPr wrap="none" lIns="0" tIns="0" rIns="0" bIns="0" rtlCol="0" anchor="t"/>
          <a:lstStyle/>
          <a:p>
            <a:pPr algn="l"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Functional Requirements</a:t>
            </a:r>
            <a:endParaRPr lang="en-US" sz="2200" dirty="0"/>
          </a:p>
        </p:txBody>
      </p:sp>
      <p:sp>
        <p:nvSpPr>
          <p:cNvPr id="7" name="Text 4"/>
          <p:cNvSpPr/>
          <p:nvPr/>
        </p:nvSpPr>
        <p:spPr>
          <a:xfrm>
            <a:off x="4856321" y="3747730"/>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Import &amp; preprocess data.</a:t>
            </a:r>
            <a:endParaRPr lang="en-US" sz="1750" dirty="0"/>
          </a:p>
        </p:txBody>
      </p:sp>
      <p:sp>
        <p:nvSpPr>
          <p:cNvPr id="8" name="Text 5"/>
          <p:cNvSpPr/>
          <p:nvPr/>
        </p:nvSpPr>
        <p:spPr>
          <a:xfrm>
            <a:off x="4856321" y="41899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Perform EDA &amp; visualize attributes.</a:t>
            </a:r>
            <a:endParaRPr lang="en-US" sz="1750" dirty="0"/>
          </a:p>
        </p:txBody>
      </p:sp>
      <p:sp>
        <p:nvSpPr>
          <p:cNvPr id="9" name="Text 6"/>
          <p:cNvSpPr/>
          <p:nvPr/>
        </p:nvSpPr>
        <p:spPr>
          <a:xfrm>
            <a:off x="4856321" y="4995029"/>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Generate correlation maps.</a:t>
            </a:r>
            <a:endParaRPr lang="en-US" sz="1750" dirty="0"/>
          </a:p>
        </p:txBody>
      </p:sp>
      <p:sp>
        <p:nvSpPr>
          <p:cNvPr id="10" name="Text 7"/>
          <p:cNvSpPr/>
          <p:nvPr/>
        </p:nvSpPr>
        <p:spPr>
          <a:xfrm>
            <a:off x="4856321" y="543722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Highlight influential churn factors.</a:t>
            </a:r>
            <a:endParaRPr lang="en-US" sz="1750" dirty="0"/>
          </a:p>
        </p:txBody>
      </p:sp>
      <p:sp>
        <p:nvSpPr>
          <p:cNvPr id="11" name="Text 8"/>
          <p:cNvSpPr/>
          <p:nvPr/>
        </p:nvSpPr>
        <p:spPr>
          <a:xfrm>
            <a:off x="4856321" y="62423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Produce detailed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9136" y="557213"/>
            <a:ext cx="6897410" cy="633174"/>
          </a:xfrm>
          <a:prstGeom prst="rect">
            <a:avLst/>
          </a:prstGeom>
          <a:noFill/>
          <a:ln/>
        </p:spPr>
        <p:txBody>
          <a:bodyPr wrap="none" lIns="0" tIns="0" rIns="0" bIns="0" rtlCol="0" anchor="t"/>
          <a:lstStyle/>
          <a:p>
            <a:pPr algn="l" indent="0" marL="0">
              <a:lnSpc>
                <a:spcPts val="4950"/>
              </a:lnSpc>
              <a:buNone/>
            </a:pPr>
            <a:r>
              <a:rPr lang="en-US" sz="3950" dirty="0">
                <a:solidFill>
                  <a:srgbClr val="F7F7F8"/>
                </a:solidFill>
                <a:latin typeface="DM Sans Medium" pitchFamily="34" charset="0"/>
                <a:ea typeface="DM Sans Medium" pitchFamily="34" charset="-122"/>
                <a:cs typeface="DM Sans Medium" pitchFamily="34" charset="-120"/>
              </a:rPr>
              <a:t>System Modules &amp; Data Flow</a:t>
            </a:r>
            <a:endParaRPr lang="en-US" sz="3950" dirty="0"/>
          </a:p>
        </p:txBody>
      </p:sp>
      <p:pic>
        <p:nvPicPr>
          <p:cNvPr id="3" name="Image 0" descr="preencoded.png">    </p:cNvPr>
          <p:cNvPicPr>
            <a:picLocks noChangeAspect="1"/>
          </p:cNvPicPr>
          <p:nvPr/>
        </p:nvPicPr>
        <p:blipFill>
          <a:blip r:embed="rId1"/>
          <a:stretch>
            <a:fillRect/>
          </a:stretch>
        </p:blipFill>
        <p:spPr>
          <a:xfrm>
            <a:off x="709136" y="1595557"/>
            <a:ext cx="1013103" cy="1215747"/>
          </a:xfrm>
          <a:prstGeom prst="rect">
            <a:avLst/>
          </a:prstGeom>
        </p:spPr>
      </p:pic>
      <p:sp>
        <p:nvSpPr>
          <p:cNvPr id="4" name="Text 1"/>
          <p:cNvSpPr/>
          <p:nvPr/>
        </p:nvSpPr>
        <p:spPr>
          <a:xfrm>
            <a:off x="1924764" y="1798082"/>
            <a:ext cx="3093482" cy="31646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Data Collection &amp; Loading</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D6D9D7"/>
                </a:solidFill>
                <a:latin typeface="Inter" pitchFamily="34" charset="0"/>
                <a:ea typeface="Inter" pitchFamily="34" charset="-122"/>
                <a:cs typeface="Inter" pitchFamily="34" charset="-120"/>
              </a:rPr>
              <a:t>Load CSV, inspect structure, identify missing values.</a:t>
            </a:r>
            <a:endParaRPr lang="en-US" sz="1550" dirty="0"/>
          </a:p>
        </p:txBody>
      </p:sp>
      <p:pic>
        <p:nvPicPr>
          <p:cNvPr id="6" name="Image 1" descr="preencoded.png">    </p:cNvPr>
          <p:cNvPicPr>
            <a:picLocks noChangeAspect="1"/>
          </p:cNvPicPr>
          <p:nvPr/>
        </p:nvPicPr>
        <p:blipFill>
          <a:blip r:embed="rId2"/>
          <a:stretch>
            <a:fillRect/>
          </a:stretch>
        </p:blipFill>
        <p:spPr>
          <a:xfrm>
            <a:off x="709136" y="2811304"/>
            <a:ext cx="1013103" cy="1215747"/>
          </a:xfrm>
          <a:prstGeom prst="rect">
            <a:avLst/>
          </a:prstGeom>
        </p:spPr>
      </p:pic>
      <p:sp>
        <p:nvSpPr>
          <p:cNvPr id="7" name="Text 3"/>
          <p:cNvSpPr/>
          <p:nvPr/>
        </p:nvSpPr>
        <p:spPr>
          <a:xfrm>
            <a:off x="1924764" y="3013829"/>
            <a:ext cx="3368159" cy="31646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Data Cleaning &amp; Preparation</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D6D9D7"/>
                </a:solidFill>
                <a:latin typeface="Inter" pitchFamily="34" charset="0"/>
                <a:ea typeface="Inter" pitchFamily="34" charset="-122"/>
                <a:cs typeface="Inter" pitchFamily="34" charset="-120"/>
              </a:rPr>
              <a:t>Handle missing values, convert types, filter records.</a:t>
            </a:r>
            <a:endParaRPr lang="en-US" sz="1550" dirty="0"/>
          </a:p>
        </p:txBody>
      </p:sp>
      <p:pic>
        <p:nvPicPr>
          <p:cNvPr id="9" name="Image 2" descr="preencoded.png">    </p:cNvPr>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1924764" y="4229576"/>
            <a:ext cx="3043118" cy="31646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Exploratory Data Analysis</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D6D9D7"/>
                </a:solidFill>
                <a:latin typeface="Inter" pitchFamily="34" charset="0"/>
                <a:ea typeface="Inter" pitchFamily="34" charset="-122"/>
                <a:cs typeface="Inter" pitchFamily="34" charset="-120"/>
              </a:rPr>
              <a:t>Descriptive statistics, distribution analysis, churn comparison.</a:t>
            </a:r>
            <a:endParaRPr lang="en-US" sz="1550" dirty="0"/>
          </a:p>
        </p:txBody>
      </p:sp>
      <p:pic>
        <p:nvPicPr>
          <p:cNvPr id="12" name="Image 3" descr="preencoded.png">    </p:cNvPr>
          <p:cNvPicPr>
            <a:picLocks noChangeAspect="1"/>
          </p:cNvPicPr>
          <p:nvPr/>
        </p:nvPicPr>
        <p:blipFill>
          <a:blip r:embed="rId4"/>
          <a:stretch>
            <a:fillRect/>
          </a:stretch>
        </p:blipFill>
        <p:spPr>
          <a:xfrm>
            <a:off x="709136" y="5242798"/>
            <a:ext cx="1013103" cy="1215747"/>
          </a:xfrm>
          <a:prstGeom prst="rect">
            <a:avLst/>
          </a:prstGeom>
        </p:spPr>
      </p:pic>
      <p:sp>
        <p:nvSpPr>
          <p:cNvPr id="13" name="Text 7"/>
          <p:cNvSpPr/>
          <p:nvPr/>
        </p:nvSpPr>
        <p:spPr>
          <a:xfrm>
            <a:off x="1924764"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Data Visualization</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D6D9D7"/>
                </a:solidFill>
                <a:latin typeface="Inter" pitchFamily="34" charset="0"/>
                <a:ea typeface="Inter" pitchFamily="34" charset="-122"/>
                <a:cs typeface="Inter" pitchFamily="34" charset="-120"/>
              </a:rPr>
              <a:t>Bar charts, heatmaps, pie charts, pairwise comparisons.</a:t>
            </a:r>
            <a:endParaRPr lang="en-US" sz="1550" dirty="0"/>
          </a:p>
        </p:txBody>
      </p:sp>
      <p:pic>
        <p:nvPicPr>
          <p:cNvPr id="15" name="Image 4" descr="preencoded.png">    </p:cNvPr>
          <p:cNvPicPr>
            <a:picLocks noChangeAspect="1"/>
          </p:cNvPicPr>
          <p:nvPr/>
        </p:nvPicPr>
        <p:blipFill>
          <a:blip r:embed="rId5"/>
          <a:stretch>
            <a:fillRect/>
          </a:stretch>
        </p:blipFill>
        <p:spPr>
          <a:xfrm>
            <a:off x="709136" y="6458545"/>
            <a:ext cx="1013103" cy="1215747"/>
          </a:xfrm>
          <a:prstGeom prst="rect">
            <a:avLst/>
          </a:prstGeom>
        </p:spPr>
      </p:pic>
      <p:sp>
        <p:nvSpPr>
          <p:cNvPr id="16" name="Text 9"/>
          <p:cNvSpPr/>
          <p:nvPr/>
        </p:nvSpPr>
        <p:spPr>
          <a:xfrm>
            <a:off x="1924764" y="6661071"/>
            <a:ext cx="3570208" cy="31646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Insight Extraction &amp; Reporting</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D6D9D7"/>
                </a:solidFill>
                <a:latin typeface="Inter" pitchFamily="34" charset="0"/>
                <a:ea typeface="Inter" pitchFamily="34" charset="-122"/>
                <a:cs typeface="Inter" pitchFamily="34" charset="-120"/>
              </a:rPr>
              <a:t>Highlight findings, identify patterns, recommend strategies.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00808"/>
            <a:ext cx="6131838"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Platform Requirements</a:t>
            </a:r>
            <a:endParaRPr lang="en-US" sz="4450" dirty="0"/>
          </a:p>
        </p:txBody>
      </p:sp>
      <p:sp>
        <p:nvSpPr>
          <p:cNvPr id="3" name="Text 1"/>
          <p:cNvSpPr/>
          <p:nvPr/>
        </p:nvSpPr>
        <p:spPr>
          <a:xfrm>
            <a:off x="793790" y="2976563"/>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7F7F8"/>
                </a:solidFill>
                <a:latin typeface="DM Sans Medium" pitchFamily="34" charset="0"/>
                <a:ea typeface="DM Sans Medium" pitchFamily="34" charset="-122"/>
                <a:cs typeface="DM Sans Medium" pitchFamily="34" charset="-120"/>
              </a:rPr>
              <a:t>Hardware</a:t>
            </a:r>
            <a:endParaRPr lang="en-US" sz="2650" dirty="0"/>
          </a:p>
        </p:txBody>
      </p:sp>
      <p:sp>
        <p:nvSpPr>
          <p:cNvPr id="4" name="Shape 2"/>
          <p:cNvSpPr/>
          <p:nvPr/>
        </p:nvSpPr>
        <p:spPr>
          <a:xfrm>
            <a:off x="793790" y="3657005"/>
            <a:ext cx="6244709" cy="2616518"/>
          </a:xfrm>
          <a:prstGeom prst="roundRect">
            <a:avLst>
              <a:gd name="adj" fmla="val 1300"/>
            </a:avLst>
          </a:prstGeom>
          <a:noFill/>
          <a:ln w="7620">
            <a:solidFill>
              <a:srgbClr val="FFFFFF">
                <a:alpha val="24000"/>
              </a:srgbClr>
            </a:solidFill>
            <a:prstDash val="solid"/>
          </a:ln>
        </p:spPr>
      </p:sp>
      <p:sp>
        <p:nvSpPr>
          <p:cNvPr id="5" name="Shape 3"/>
          <p:cNvSpPr/>
          <p:nvPr/>
        </p:nvSpPr>
        <p:spPr>
          <a:xfrm>
            <a:off x="801410" y="3664625"/>
            <a:ext cx="6229469" cy="650319"/>
          </a:xfrm>
          <a:prstGeom prst="rect">
            <a:avLst/>
          </a:prstGeom>
          <a:solidFill>
            <a:srgbClr val="FFFFFF">
              <a:alpha val="4000"/>
            </a:srgbClr>
          </a:solidFill>
          <a:ln/>
        </p:spPr>
      </p:sp>
      <p:sp>
        <p:nvSpPr>
          <p:cNvPr id="6" name="Text 4"/>
          <p:cNvSpPr/>
          <p:nvPr/>
        </p:nvSpPr>
        <p:spPr>
          <a:xfrm>
            <a:off x="1028343" y="380833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Processor</a:t>
            </a:r>
            <a:endParaRPr lang="en-US" sz="1750" dirty="0"/>
          </a:p>
        </p:txBody>
      </p:sp>
      <p:sp>
        <p:nvSpPr>
          <p:cNvPr id="7" name="Text 5"/>
          <p:cNvSpPr/>
          <p:nvPr/>
        </p:nvSpPr>
        <p:spPr>
          <a:xfrm>
            <a:off x="4146828" y="380833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Intel Core i5+</a:t>
            </a:r>
            <a:endParaRPr lang="en-US" sz="1750" dirty="0"/>
          </a:p>
        </p:txBody>
      </p:sp>
      <p:sp>
        <p:nvSpPr>
          <p:cNvPr id="8" name="Shape 6"/>
          <p:cNvSpPr/>
          <p:nvPr/>
        </p:nvSpPr>
        <p:spPr>
          <a:xfrm>
            <a:off x="801410" y="4314944"/>
            <a:ext cx="6229469" cy="650319"/>
          </a:xfrm>
          <a:prstGeom prst="rect">
            <a:avLst/>
          </a:prstGeom>
          <a:solidFill>
            <a:srgbClr val="000000">
              <a:alpha val="4000"/>
            </a:srgbClr>
          </a:solidFill>
          <a:ln/>
        </p:spPr>
      </p:sp>
      <p:sp>
        <p:nvSpPr>
          <p:cNvPr id="9" name="Text 7"/>
          <p:cNvSpPr/>
          <p:nvPr/>
        </p:nvSpPr>
        <p:spPr>
          <a:xfrm>
            <a:off x="1028343" y="445865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RAM</a:t>
            </a:r>
            <a:endParaRPr lang="en-US" sz="1750" dirty="0"/>
          </a:p>
        </p:txBody>
      </p:sp>
      <p:sp>
        <p:nvSpPr>
          <p:cNvPr id="10" name="Text 8"/>
          <p:cNvSpPr/>
          <p:nvPr/>
        </p:nvSpPr>
        <p:spPr>
          <a:xfrm>
            <a:off x="4146828" y="4458653"/>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8 GB or more</a:t>
            </a:r>
            <a:endParaRPr lang="en-US" sz="1750" dirty="0"/>
          </a:p>
        </p:txBody>
      </p:sp>
      <p:sp>
        <p:nvSpPr>
          <p:cNvPr id="11" name="Shape 9"/>
          <p:cNvSpPr/>
          <p:nvPr/>
        </p:nvSpPr>
        <p:spPr>
          <a:xfrm>
            <a:off x="801410" y="4965263"/>
            <a:ext cx="6229469" cy="650319"/>
          </a:xfrm>
          <a:prstGeom prst="rect">
            <a:avLst/>
          </a:prstGeom>
          <a:solidFill>
            <a:srgbClr val="FFFFFF">
              <a:alpha val="4000"/>
            </a:srgbClr>
          </a:solidFill>
          <a:ln/>
        </p:spPr>
      </p:sp>
      <p:sp>
        <p:nvSpPr>
          <p:cNvPr id="12" name="Text 10"/>
          <p:cNvSpPr/>
          <p:nvPr/>
        </p:nvSpPr>
        <p:spPr>
          <a:xfrm>
            <a:off x="1028343" y="510897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Storage</a:t>
            </a:r>
            <a:endParaRPr lang="en-US" sz="1750" dirty="0"/>
          </a:p>
        </p:txBody>
      </p:sp>
      <p:sp>
        <p:nvSpPr>
          <p:cNvPr id="13" name="Text 11"/>
          <p:cNvSpPr/>
          <p:nvPr/>
        </p:nvSpPr>
        <p:spPr>
          <a:xfrm>
            <a:off x="4146828" y="510897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2 GB free space</a:t>
            </a:r>
            <a:endParaRPr lang="en-US" sz="1750" dirty="0"/>
          </a:p>
        </p:txBody>
      </p:sp>
      <p:sp>
        <p:nvSpPr>
          <p:cNvPr id="14" name="Shape 12"/>
          <p:cNvSpPr/>
          <p:nvPr/>
        </p:nvSpPr>
        <p:spPr>
          <a:xfrm>
            <a:off x="801410" y="5615583"/>
            <a:ext cx="6229469" cy="650319"/>
          </a:xfrm>
          <a:prstGeom prst="rect">
            <a:avLst/>
          </a:prstGeom>
          <a:solidFill>
            <a:srgbClr val="000000">
              <a:alpha val="4000"/>
            </a:srgbClr>
          </a:solidFill>
          <a:ln/>
        </p:spPr>
      </p:sp>
      <p:sp>
        <p:nvSpPr>
          <p:cNvPr id="15" name="Text 13"/>
          <p:cNvSpPr/>
          <p:nvPr/>
        </p:nvSpPr>
        <p:spPr>
          <a:xfrm>
            <a:off x="1028343" y="575929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System Type</a:t>
            </a:r>
            <a:endParaRPr lang="en-US" sz="1750" dirty="0"/>
          </a:p>
        </p:txBody>
      </p:sp>
      <p:sp>
        <p:nvSpPr>
          <p:cNvPr id="16" name="Text 14"/>
          <p:cNvSpPr/>
          <p:nvPr/>
        </p:nvSpPr>
        <p:spPr>
          <a:xfrm>
            <a:off x="4146828" y="575929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64-bit preferred</a:t>
            </a:r>
            <a:endParaRPr lang="en-US" sz="1750" dirty="0"/>
          </a:p>
        </p:txBody>
      </p:sp>
      <p:sp>
        <p:nvSpPr>
          <p:cNvPr id="17" name="Text 15"/>
          <p:cNvSpPr/>
          <p:nvPr/>
        </p:nvSpPr>
        <p:spPr>
          <a:xfrm>
            <a:off x="7599521" y="2976563"/>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7F7F8"/>
                </a:solidFill>
                <a:latin typeface="DM Sans Medium" pitchFamily="34" charset="0"/>
                <a:ea typeface="DM Sans Medium" pitchFamily="34" charset="-122"/>
                <a:cs typeface="DM Sans Medium" pitchFamily="34" charset="-120"/>
              </a:rPr>
              <a:t>Software</a:t>
            </a:r>
            <a:endParaRPr lang="en-US" sz="2650" dirty="0"/>
          </a:p>
        </p:txBody>
      </p:sp>
      <p:sp>
        <p:nvSpPr>
          <p:cNvPr id="18" name="Text 16"/>
          <p:cNvSpPr/>
          <p:nvPr/>
        </p:nvSpPr>
        <p:spPr>
          <a:xfrm>
            <a:off x="7599521" y="36286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Operating System: Windows / Linux / macOS</a:t>
            </a:r>
            <a:endParaRPr lang="en-US" sz="1750" dirty="0"/>
          </a:p>
        </p:txBody>
      </p:sp>
      <p:sp>
        <p:nvSpPr>
          <p:cNvPr id="19" name="Text 17"/>
          <p:cNvSpPr/>
          <p:nvPr/>
        </p:nvSpPr>
        <p:spPr>
          <a:xfrm>
            <a:off x="7599521" y="40708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Python (3.7+)</a:t>
            </a:r>
            <a:endParaRPr lang="en-US" sz="1750" dirty="0"/>
          </a:p>
        </p:txBody>
      </p:sp>
      <p:sp>
        <p:nvSpPr>
          <p:cNvPr id="20" name="Text 18"/>
          <p:cNvSpPr/>
          <p:nvPr/>
        </p:nvSpPr>
        <p:spPr>
          <a:xfrm>
            <a:off x="7599521" y="451306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Jupyter Notebook / VS Code</a:t>
            </a:r>
            <a:endParaRPr lang="en-US" sz="1750" dirty="0"/>
          </a:p>
        </p:txBody>
      </p:sp>
      <p:sp>
        <p:nvSpPr>
          <p:cNvPr id="21" name="Text 19"/>
          <p:cNvSpPr/>
          <p:nvPr/>
        </p:nvSpPr>
        <p:spPr>
          <a:xfrm>
            <a:off x="7599521" y="49552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Libraries: Pandas, NumPy, Matplotlib, Seaborn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815"/>
          </a:xfrm>
          <a:prstGeom prst="rect">
            <a:avLst/>
          </a:prstGeom>
        </p:spPr>
      </p:pic>
      <p:sp>
        <p:nvSpPr>
          <p:cNvPr id="3" name="Text 0"/>
          <p:cNvSpPr/>
          <p:nvPr/>
        </p:nvSpPr>
        <p:spPr>
          <a:xfrm>
            <a:off x="552331" y="433983"/>
            <a:ext cx="4884182" cy="493157"/>
          </a:xfrm>
          <a:prstGeom prst="rect">
            <a:avLst/>
          </a:prstGeom>
          <a:noFill/>
          <a:ln/>
        </p:spPr>
        <p:txBody>
          <a:bodyPr wrap="none" lIns="0" tIns="0" rIns="0" bIns="0" rtlCol="0" anchor="t"/>
          <a:lstStyle/>
          <a:p>
            <a:pPr algn="l" indent="0" marL="0">
              <a:lnSpc>
                <a:spcPts val="3850"/>
              </a:lnSpc>
              <a:buNone/>
            </a:pPr>
            <a:r>
              <a:rPr lang="en-US" sz="3100" dirty="0">
                <a:solidFill>
                  <a:srgbClr val="F7F7F8"/>
                </a:solidFill>
                <a:latin typeface="DM Sans Medium" pitchFamily="34" charset="0"/>
                <a:ea typeface="DM Sans Medium" pitchFamily="34" charset="-122"/>
                <a:cs typeface="DM Sans Medium" pitchFamily="34" charset="-120"/>
              </a:rPr>
              <a:t>Future Scope &amp; Expansion</a:t>
            </a:r>
            <a:endParaRPr lang="en-US" sz="3100" dirty="0"/>
          </a:p>
        </p:txBody>
      </p:sp>
      <p:sp>
        <p:nvSpPr>
          <p:cNvPr id="4" name="Shape 1"/>
          <p:cNvSpPr/>
          <p:nvPr/>
        </p:nvSpPr>
        <p:spPr>
          <a:xfrm>
            <a:off x="552331" y="1163836"/>
            <a:ext cx="8039338" cy="1540431"/>
          </a:xfrm>
          <a:prstGeom prst="roundRect">
            <a:avLst>
              <a:gd name="adj" fmla="val 1537"/>
            </a:avLst>
          </a:prstGeom>
          <a:solidFill>
            <a:srgbClr val="4C5052"/>
          </a:solidFill>
          <a:ln/>
        </p:spPr>
      </p:sp>
      <p:sp>
        <p:nvSpPr>
          <p:cNvPr id="5" name="Shape 2"/>
          <p:cNvSpPr/>
          <p:nvPr/>
        </p:nvSpPr>
        <p:spPr>
          <a:xfrm>
            <a:off x="710089" y="1321594"/>
            <a:ext cx="473393" cy="473393"/>
          </a:xfrm>
          <a:prstGeom prst="roundRect">
            <a:avLst>
              <a:gd name="adj" fmla="val 19313943"/>
            </a:avLst>
          </a:prstGeom>
          <a:solidFill>
            <a:srgbClr val="AC9EF5"/>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224" y="1451729"/>
            <a:ext cx="213003" cy="213003"/>
          </a:xfrm>
          <a:prstGeom prst="rect">
            <a:avLst/>
          </a:prstGeom>
        </p:spPr>
      </p:pic>
      <p:sp>
        <p:nvSpPr>
          <p:cNvPr id="7" name="Text 3"/>
          <p:cNvSpPr/>
          <p:nvPr/>
        </p:nvSpPr>
        <p:spPr>
          <a:xfrm>
            <a:off x="710089" y="1952744"/>
            <a:ext cx="2357199" cy="246578"/>
          </a:xfrm>
          <a:prstGeom prst="rect">
            <a:avLst/>
          </a:prstGeom>
          <a:noFill/>
          <a:ln/>
        </p:spPr>
        <p:txBody>
          <a:bodyPr wrap="none" lIns="0" tIns="0" rIns="0" bIns="0" rtlCol="0" anchor="t"/>
          <a:lstStyle/>
          <a:p>
            <a:pPr algn="l" indent="0" marL="0">
              <a:lnSpc>
                <a:spcPts val="1900"/>
              </a:lnSpc>
              <a:buNone/>
            </a:pPr>
            <a:r>
              <a:rPr lang="en-US" sz="1550" dirty="0">
                <a:solidFill>
                  <a:srgbClr val="D6D9D7"/>
                </a:solidFill>
                <a:latin typeface="DM Sans Medium" pitchFamily="34" charset="0"/>
                <a:ea typeface="DM Sans Medium" pitchFamily="34" charset="-122"/>
                <a:cs typeface="DM Sans Medium" pitchFamily="34" charset="-120"/>
              </a:rPr>
              <a:t>Machine Learning Models</a:t>
            </a:r>
            <a:endParaRPr lang="en-US" sz="1550" dirty="0"/>
          </a:p>
        </p:txBody>
      </p:sp>
      <p:sp>
        <p:nvSpPr>
          <p:cNvPr id="8" name="Text 4"/>
          <p:cNvSpPr/>
          <p:nvPr/>
        </p:nvSpPr>
        <p:spPr>
          <a:xfrm>
            <a:off x="710089" y="2293977"/>
            <a:ext cx="7723823" cy="252532"/>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Predict customer churn.</a:t>
            </a:r>
            <a:endParaRPr lang="en-US" sz="1200" dirty="0"/>
          </a:p>
        </p:txBody>
      </p:sp>
      <p:sp>
        <p:nvSpPr>
          <p:cNvPr id="9" name="Shape 5"/>
          <p:cNvSpPr/>
          <p:nvPr/>
        </p:nvSpPr>
        <p:spPr>
          <a:xfrm>
            <a:off x="552331" y="2862024"/>
            <a:ext cx="8039338" cy="1540431"/>
          </a:xfrm>
          <a:prstGeom prst="roundRect">
            <a:avLst>
              <a:gd name="adj" fmla="val 1537"/>
            </a:avLst>
          </a:prstGeom>
          <a:solidFill>
            <a:srgbClr val="4C5052"/>
          </a:solidFill>
          <a:ln/>
        </p:spPr>
      </p:sp>
      <p:sp>
        <p:nvSpPr>
          <p:cNvPr id="10" name="Shape 6"/>
          <p:cNvSpPr/>
          <p:nvPr/>
        </p:nvSpPr>
        <p:spPr>
          <a:xfrm>
            <a:off x="710089" y="3019782"/>
            <a:ext cx="473393" cy="473393"/>
          </a:xfrm>
          <a:prstGeom prst="roundRect">
            <a:avLst>
              <a:gd name="adj" fmla="val 19313943"/>
            </a:avLst>
          </a:prstGeom>
          <a:solidFill>
            <a:srgbClr val="AC9EF5"/>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224" y="3149918"/>
            <a:ext cx="213003" cy="213003"/>
          </a:xfrm>
          <a:prstGeom prst="rect">
            <a:avLst/>
          </a:prstGeom>
        </p:spPr>
      </p:pic>
      <p:sp>
        <p:nvSpPr>
          <p:cNvPr id="12" name="Text 7"/>
          <p:cNvSpPr/>
          <p:nvPr/>
        </p:nvSpPr>
        <p:spPr>
          <a:xfrm>
            <a:off x="710089" y="3650933"/>
            <a:ext cx="2062877" cy="246578"/>
          </a:xfrm>
          <a:prstGeom prst="rect">
            <a:avLst/>
          </a:prstGeom>
          <a:noFill/>
          <a:ln/>
        </p:spPr>
        <p:txBody>
          <a:bodyPr wrap="none" lIns="0" tIns="0" rIns="0" bIns="0" rtlCol="0" anchor="t"/>
          <a:lstStyle/>
          <a:p>
            <a:pPr algn="l" indent="0" marL="0">
              <a:lnSpc>
                <a:spcPts val="1900"/>
              </a:lnSpc>
              <a:buNone/>
            </a:pPr>
            <a:r>
              <a:rPr lang="en-US" sz="1550" dirty="0">
                <a:solidFill>
                  <a:srgbClr val="D6D9D7"/>
                </a:solidFill>
                <a:latin typeface="DM Sans Medium" pitchFamily="34" charset="0"/>
                <a:ea typeface="DM Sans Medium" pitchFamily="34" charset="-122"/>
                <a:cs typeface="DM Sans Medium" pitchFamily="34" charset="-120"/>
              </a:rPr>
              <a:t>Interactive Dashboard</a:t>
            </a:r>
            <a:endParaRPr lang="en-US" sz="1550" dirty="0"/>
          </a:p>
        </p:txBody>
      </p:sp>
      <p:sp>
        <p:nvSpPr>
          <p:cNvPr id="13" name="Text 8"/>
          <p:cNvSpPr/>
          <p:nvPr/>
        </p:nvSpPr>
        <p:spPr>
          <a:xfrm>
            <a:off x="710089" y="3992166"/>
            <a:ext cx="7723823" cy="252532"/>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Real-time, user-friendly analysis.</a:t>
            </a:r>
            <a:endParaRPr lang="en-US" sz="1200" dirty="0"/>
          </a:p>
        </p:txBody>
      </p:sp>
      <p:sp>
        <p:nvSpPr>
          <p:cNvPr id="14" name="Shape 9"/>
          <p:cNvSpPr/>
          <p:nvPr/>
        </p:nvSpPr>
        <p:spPr>
          <a:xfrm>
            <a:off x="552331" y="4560213"/>
            <a:ext cx="8039338" cy="1540431"/>
          </a:xfrm>
          <a:prstGeom prst="roundRect">
            <a:avLst>
              <a:gd name="adj" fmla="val 1537"/>
            </a:avLst>
          </a:prstGeom>
          <a:solidFill>
            <a:srgbClr val="4C5052"/>
          </a:solidFill>
          <a:ln/>
        </p:spPr>
      </p:sp>
      <p:sp>
        <p:nvSpPr>
          <p:cNvPr id="15" name="Shape 10"/>
          <p:cNvSpPr/>
          <p:nvPr/>
        </p:nvSpPr>
        <p:spPr>
          <a:xfrm>
            <a:off x="710089" y="4717971"/>
            <a:ext cx="473393" cy="473393"/>
          </a:xfrm>
          <a:prstGeom prst="roundRect">
            <a:avLst>
              <a:gd name="adj" fmla="val 19313943"/>
            </a:avLst>
          </a:prstGeom>
          <a:solidFill>
            <a:srgbClr val="AC9EF5"/>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0224" y="4848106"/>
            <a:ext cx="213003" cy="213003"/>
          </a:xfrm>
          <a:prstGeom prst="rect">
            <a:avLst/>
          </a:prstGeom>
        </p:spPr>
      </p:pic>
      <p:sp>
        <p:nvSpPr>
          <p:cNvPr id="17" name="Text 11"/>
          <p:cNvSpPr/>
          <p:nvPr/>
        </p:nvSpPr>
        <p:spPr>
          <a:xfrm>
            <a:off x="710089" y="5349121"/>
            <a:ext cx="2186702" cy="246578"/>
          </a:xfrm>
          <a:prstGeom prst="rect">
            <a:avLst/>
          </a:prstGeom>
          <a:noFill/>
          <a:ln/>
        </p:spPr>
        <p:txBody>
          <a:bodyPr wrap="none" lIns="0" tIns="0" rIns="0" bIns="0" rtlCol="0" anchor="t"/>
          <a:lstStyle/>
          <a:p>
            <a:pPr algn="l" indent="0" marL="0">
              <a:lnSpc>
                <a:spcPts val="1900"/>
              </a:lnSpc>
              <a:buNone/>
            </a:pPr>
            <a:r>
              <a:rPr lang="en-US" sz="1550" dirty="0">
                <a:solidFill>
                  <a:srgbClr val="D6D9D7"/>
                </a:solidFill>
                <a:latin typeface="DM Sans Medium" pitchFamily="34" charset="0"/>
                <a:ea typeface="DM Sans Medium" pitchFamily="34" charset="-122"/>
                <a:cs typeface="DM Sans Medium" pitchFamily="34" charset="-120"/>
              </a:rPr>
              <a:t>Automate Data Pipeline</a:t>
            </a:r>
            <a:endParaRPr lang="en-US" sz="1550" dirty="0"/>
          </a:p>
        </p:txBody>
      </p:sp>
      <p:sp>
        <p:nvSpPr>
          <p:cNvPr id="18" name="Text 12"/>
          <p:cNvSpPr/>
          <p:nvPr/>
        </p:nvSpPr>
        <p:spPr>
          <a:xfrm>
            <a:off x="710089" y="5690354"/>
            <a:ext cx="7723823" cy="252532"/>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Automatic cleaning, processing, visualization.</a:t>
            </a:r>
            <a:endParaRPr lang="en-US" sz="1200" dirty="0"/>
          </a:p>
        </p:txBody>
      </p:sp>
      <p:sp>
        <p:nvSpPr>
          <p:cNvPr id="19" name="Shape 13"/>
          <p:cNvSpPr/>
          <p:nvPr/>
        </p:nvSpPr>
        <p:spPr>
          <a:xfrm>
            <a:off x="552331" y="6258401"/>
            <a:ext cx="8039338" cy="1540431"/>
          </a:xfrm>
          <a:prstGeom prst="roundRect">
            <a:avLst>
              <a:gd name="adj" fmla="val 1537"/>
            </a:avLst>
          </a:prstGeom>
          <a:solidFill>
            <a:srgbClr val="4C5052"/>
          </a:solidFill>
          <a:ln/>
        </p:spPr>
      </p:sp>
      <p:sp>
        <p:nvSpPr>
          <p:cNvPr id="20" name="Shape 14"/>
          <p:cNvSpPr/>
          <p:nvPr/>
        </p:nvSpPr>
        <p:spPr>
          <a:xfrm>
            <a:off x="710089" y="6416159"/>
            <a:ext cx="473393" cy="473393"/>
          </a:xfrm>
          <a:prstGeom prst="roundRect">
            <a:avLst>
              <a:gd name="adj" fmla="val 19313943"/>
            </a:avLst>
          </a:prstGeom>
          <a:solidFill>
            <a:srgbClr val="AC9EF5"/>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224" y="6546294"/>
            <a:ext cx="213003" cy="213003"/>
          </a:xfrm>
          <a:prstGeom prst="rect">
            <a:avLst/>
          </a:prstGeom>
        </p:spPr>
      </p:pic>
      <p:sp>
        <p:nvSpPr>
          <p:cNvPr id="22" name="Text 15"/>
          <p:cNvSpPr/>
          <p:nvPr/>
        </p:nvSpPr>
        <p:spPr>
          <a:xfrm>
            <a:off x="710089" y="7047309"/>
            <a:ext cx="2269688" cy="246578"/>
          </a:xfrm>
          <a:prstGeom prst="rect">
            <a:avLst/>
          </a:prstGeom>
          <a:noFill/>
          <a:ln/>
        </p:spPr>
        <p:txBody>
          <a:bodyPr wrap="none" lIns="0" tIns="0" rIns="0" bIns="0" rtlCol="0" anchor="t"/>
          <a:lstStyle/>
          <a:p>
            <a:pPr algn="l" indent="0" marL="0">
              <a:lnSpc>
                <a:spcPts val="1900"/>
              </a:lnSpc>
              <a:buNone/>
            </a:pPr>
            <a:r>
              <a:rPr lang="en-US" sz="1550" dirty="0">
                <a:solidFill>
                  <a:srgbClr val="D6D9D7"/>
                </a:solidFill>
                <a:latin typeface="DM Sans Medium" pitchFamily="34" charset="0"/>
                <a:ea typeface="DM Sans Medium" pitchFamily="34" charset="-122"/>
                <a:cs typeface="DM Sans Medium" pitchFamily="34" charset="-120"/>
              </a:rPr>
              <a:t>Customer Segmentation</a:t>
            </a:r>
            <a:endParaRPr lang="en-US" sz="1550" dirty="0"/>
          </a:p>
        </p:txBody>
      </p:sp>
      <p:sp>
        <p:nvSpPr>
          <p:cNvPr id="23" name="Text 16"/>
          <p:cNvSpPr/>
          <p:nvPr/>
        </p:nvSpPr>
        <p:spPr>
          <a:xfrm>
            <a:off x="710089" y="7388543"/>
            <a:ext cx="7723823" cy="252532"/>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Tailor retention strategies.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2025-11-29T05:28:00Z</dcterms:created>
  <dcterms:modified xsi:type="dcterms:W3CDTF">2025-11-29T05:28:00Z</dcterms:modified>
</cp:coreProperties>
</file>